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4"/>
  </p:normalViewPr>
  <p:slideViewPr>
    <p:cSldViewPr snapToGrid="0" snapToObjects="1">
      <p:cViewPr varScale="1">
        <p:scale>
          <a:sx n="104" d="100"/>
          <a:sy n="104" d="100"/>
        </p:scale>
        <p:origin x="232" y="6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360F969-3153-AD45-9EC2-7A8A33C586BD}" type="datetimeFigureOut">
              <a:rPr lang="en-US" smtClean="0"/>
              <a:t>5/17/17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5DEAD-606A-7D44-884B-4136D1CA66AF}" type="slidenum">
              <a:rPr lang="en-US" smtClean="0"/>
              <a:t>‹#›</a:t>
            </a:fld>
            <a:endParaRPr lang="en-US"/>
          </a:p>
        </p:txBody>
      </p:sp>
    </p:spTree>
    <p:extLst>
      <p:ext uri="{BB962C8B-B14F-4D97-AF65-F5344CB8AC3E}">
        <p14:creationId xmlns:p14="http://schemas.microsoft.com/office/powerpoint/2010/main" val="1061958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0F969-3153-AD45-9EC2-7A8A33C586BD}" type="datetimeFigureOut">
              <a:rPr lang="en-US" smtClean="0"/>
              <a:t>5/17/17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5DEAD-606A-7D44-884B-4136D1CA66AF}" type="slidenum">
              <a:rPr lang="en-US" smtClean="0"/>
              <a:t>‹#›</a:t>
            </a:fld>
            <a:endParaRPr lang="en-US"/>
          </a:p>
        </p:txBody>
      </p:sp>
    </p:spTree>
    <p:extLst>
      <p:ext uri="{BB962C8B-B14F-4D97-AF65-F5344CB8AC3E}">
        <p14:creationId xmlns:p14="http://schemas.microsoft.com/office/powerpoint/2010/main" val="1949979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0F969-3153-AD45-9EC2-7A8A33C586BD}" type="datetimeFigureOut">
              <a:rPr lang="en-US" smtClean="0"/>
              <a:t>5/17/17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5DEAD-606A-7D44-884B-4136D1CA66AF}" type="slidenum">
              <a:rPr lang="en-US" smtClean="0"/>
              <a:t>‹#›</a:t>
            </a:fld>
            <a:endParaRPr lang="en-US"/>
          </a:p>
        </p:txBody>
      </p:sp>
    </p:spTree>
    <p:extLst>
      <p:ext uri="{BB962C8B-B14F-4D97-AF65-F5344CB8AC3E}">
        <p14:creationId xmlns:p14="http://schemas.microsoft.com/office/powerpoint/2010/main" val="551721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0F969-3153-AD45-9EC2-7A8A33C586BD}" type="datetimeFigureOut">
              <a:rPr lang="en-US" smtClean="0"/>
              <a:t>5/17/17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5DEAD-606A-7D44-884B-4136D1CA66AF}" type="slidenum">
              <a:rPr lang="en-US" smtClean="0"/>
              <a:t>‹#›</a:t>
            </a:fld>
            <a:endParaRPr lang="en-US"/>
          </a:p>
        </p:txBody>
      </p:sp>
    </p:spTree>
    <p:extLst>
      <p:ext uri="{BB962C8B-B14F-4D97-AF65-F5344CB8AC3E}">
        <p14:creationId xmlns:p14="http://schemas.microsoft.com/office/powerpoint/2010/main" val="591549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60F969-3153-AD45-9EC2-7A8A33C586BD}" type="datetimeFigureOut">
              <a:rPr lang="en-US" smtClean="0"/>
              <a:t>5/17/17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5DEAD-606A-7D44-884B-4136D1CA66AF}" type="slidenum">
              <a:rPr lang="en-US" smtClean="0"/>
              <a:t>‹#›</a:t>
            </a:fld>
            <a:endParaRPr lang="en-US"/>
          </a:p>
        </p:txBody>
      </p:sp>
    </p:spTree>
    <p:extLst>
      <p:ext uri="{BB962C8B-B14F-4D97-AF65-F5344CB8AC3E}">
        <p14:creationId xmlns:p14="http://schemas.microsoft.com/office/powerpoint/2010/main" val="1468913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360F969-3153-AD45-9EC2-7A8A33C586BD}" type="datetimeFigureOut">
              <a:rPr lang="en-US" smtClean="0"/>
              <a:t>5/17/17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05DEAD-606A-7D44-884B-4136D1CA66AF}" type="slidenum">
              <a:rPr lang="en-US" smtClean="0"/>
              <a:t>‹#›</a:t>
            </a:fld>
            <a:endParaRPr lang="en-US"/>
          </a:p>
        </p:txBody>
      </p:sp>
    </p:spTree>
    <p:extLst>
      <p:ext uri="{BB962C8B-B14F-4D97-AF65-F5344CB8AC3E}">
        <p14:creationId xmlns:p14="http://schemas.microsoft.com/office/powerpoint/2010/main" val="555776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360F969-3153-AD45-9EC2-7A8A33C586BD}" type="datetimeFigureOut">
              <a:rPr lang="en-US" smtClean="0"/>
              <a:t>5/17/17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05DEAD-606A-7D44-884B-4136D1CA66AF}" type="slidenum">
              <a:rPr lang="en-US" smtClean="0"/>
              <a:t>‹#›</a:t>
            </a:fld>
            <a:endParaRPr lang="en-US"/>
          </a:p>
        </p:txBody>
      </p:sp>
    </p:spTree>
    <p:extLst>
      <p:ext uri="{BB962C8B-B14F-4D97-AF65-F5344CB8AC3E}">
        <p14:creationId xmlns:p14="http://schemas.microsoft.com/office/powerpoint/2010/main" val="1534296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360F969-3153-AD45-9EC2-7A8A33C586BD}" type="datetimeFigureOut">
              <a:rPr lang="en-US" smtClean="0"/>
              <a:t>5/17/17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05DEAD-606A-7D44-884B-4136D1CA66AF}" type="slidenum">
              <a:rPr lang="en-US" smtClean="0"/>
              <a:t>‹#›</a:t>
            </a:fld>
            <a:endParaRPr lang="en-US"/>
          </a:p>
        </p:txBody>
      </p:sp>
    </p:spTree>
    <p:extLst>
      <p:ext uri="{BB962C8B-B14F-4D97-AF65-F5344CB8AC3E}">
        <p14:creationId xmlns:p14="http://schemas.microsoft.com/office/powerpoint/2010/main" val="2090117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0F969-3153-AD45-9EC2-7A8A33C586BD}" type="datetimeFigureOut">
              <a:rPr lang="en-US" smtClean="0"/>
              <a:t>5/17/17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05DEAD-606A-7D44-884B-4136D1CA66AF}" type="slidenum">
              <a:rPr lang="en-US" smtClean="0"/>
              <a:t>‹#›</a:t>
            </a:fld>
            <a:endParaRPr lang="en-US"/>
          </a:p>
        </p:txBody>
      </p:sp>
    </p:spTree>
    <p:extLst>
      <p:ext uri="{BB962C8B-B14F-4D97-AF65-F5344CB8AC3E}">
        <p14:creationId xmlns:p14="http://schemas.microsoft.com/office/powerpoint/2010/main" val="69845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0F969-3153-AD45-9EC2-7A8A33C586BD}" type="datetimeFigureOut">
              <a:rPr lang="en-US" smtClean="0"/>
              <a:t>5/17/17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05DEAD-606A-7D44-884B-4136D1CA66AF}" type="slidenum">
              <a:rPr lang="en-US" smtClean="0"/>
              <a:t>‹#›</a:t>
            </a:fld>
            <a:endParaRPr lang="en-US"/>
          </a:p>
        </p:txBody>
      </p:sp>
    </p:spTree>
    <p:extLst>
      <p:ext uri="{BB962C8B-B14F-4D97-AF65-F5344CB8AC3E}">
        <p14:creationId xmlns:p14="http://schemas.microsoft.com/office/powerpoint/2010/main" val="1374373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60F969-3153-AD45-9EC2-7A8A33C586BD}" type="datetimeFigureOut">
              <a:rPr lang="en-US" smtClean="0"/>
              <a:t>5/17/17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05DEAD-606A-7D44-884B-4136D1CA66AF}" type="slidenum">
              <a:rPr lang="en-US" smtClean="0"/>
              <a:t>‹#›</a:t>
            </a:fld>
            <a:endParaRPr lang="en-US"/>
          </a:p>
        </p:txBody>
      </p:sp>
    </p:spTree>
    <p:extLst>
      <p:ext uri="{BB962C8B-B14F-4D97-AF65-F5344CB8AC3E}">
        <p14:creationId xmlns:p14="http://schemas.microsoft.com/office/powerpoint/2010/main" val="75972751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60F969-3153-AD45-9EC2-7A8A33C586BD}" type="datetimeFigureOut">
              <a:rPr lang="en-US" smtClean="0"/>
              <a:t>5/17/17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05DEAD-606A-7D44-884B-4136D1CA66AF}" type="slidenum">
              <a:rPr lang="en-US" smtClean="0"/>
              <a:t>‹#›</a:t>
            </a:fld>
            <a:endParaRPr lang="en-US"/>
          </a:p>
        </p:txBody>
      </p:sp>
    </p:spTree>
    <p:extLst>
      <p:ext uri="{BB962C8B-B14F-4D97-AF65-F5344CB8AC3E}">
        <p14:creationId xmlns:p14="http://schemas.microsoft.com/office/powerpoint/2010/main" val="2026801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28791" y="1115692"/>
            <a:ext cx="9144000" cy="4370708"/>
          </a:xfrm>
        </p:spPr>
        <p:txBody>
          <a:bodyPr>
            <a:noAutofit/>
          </a:bodyPr>
          <a:lstStyle/>
          <a:p>
            <a:r>
              <a:rPr lang="en-US" dirty="0" smtClean="0">
                <a:latin typeface="Arial Rounded MT Bold" charset="0"/>
                <a:ea typeface="Arial Rounded MT Bold" charset="0"/>
                <a:cs typeface="Arial Rounded MT Bold" charset="0"/>
              </a:rPr>
              <a:t>1) Gender justice is important because it involves everyone.  Becoming aware of the problem is the first step to fighting it.  We need to stop living in this box where everything is built around a binary system.  </a:t>
            </a:r>
          </a:p>
          <a:p>
            <a:endParaRPr lang="en-US" dirty="0">
              <a:latin typeface="Arial Rounded MT Bold" charset="0"/>
              <a:ea typeface="Arial Rounded MT Bold" charset="0"/>
              <a:cs typeface="Arial Rounded MT Bold" charset="0"/>
            </a:endParaRPr>
          </a:p>
          <a:p>
            <a:r>
              <a:rPr lang="en-US" dirty="0" smtClean="0">
                <a:latin typeface="Arial Rounded MT Bold" charset="0"/>
                <a:ea typeface="Arial Rounded MT Bold" charset="0"/>
                <a:cs typeface="Arial Rounded MT Bold" charset="0"/>
              </a:rPr>
              <a:t>We urge high school teachers to teach students at a young age about gender studies. </a:t>
            </a:r>
          </a:p>
          <a:p>
            <a:endParaRPr lang="en-US" dirty="0" smtClean="0">
              <a:latin typeface="Arial Rounded MT Bold" charset="0"/>
              <a:ea typeface="Arial Rounded MT Bold" charset="0"/>
              <a:cs typeface="Arial Rounded MT Bold" charset="0"/>
            </a:endParaRPr>
          </a:p>
          <a:p>
            <a:r>
              <a:rPr lang="en-US" dirty="0" smtClean="0">
                <a:latin typeface="Arial Rounded MT Bold" charset="0"/>
                <a:ea typeface="Arial Rounded MT Bold" charset="0"/>
                <a:cs typeface="Arial Rounded MT Bold" charset="0"/>
              </a:rPr>
              <a:t>There are people out there that believe it is just about “boy” and “girl” and that there is nothing in between and that is NOT true.</a:t>
            </a:r>
            <a:endParaRPr lang="en-US" dirty="0">
              <a:latin typeface="Arial Rounded MT Bold" charset="0"/>
              <a:ea typeface="Arial Rounded MT Bold" charset="0"/>
              <a:cs typeface="Arial Rounded MT Bold" charset="0"/>
            </a:endParaRPr>
          </a:p>
        </p:txBody>
      </p:sp>
    </p:spTree>
    <p:extLst>
      <p:ext uri="{BB962C8B-B14F-4D97-AF65-F5344CB8AC3E}">
        <p14:creationId xmlns:p14="http://schemas.microsoft.com/office/powerpoint/2010/main" val="2091606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28791" y="1115692"/>
            <a:ext cx="9144000" cy="4370708"/>
          </a:xfrm>
        </p:spPr>
        <p:txBody>
          <a:bodyPr>
            <a:noAutofit/>
          </a:bodyPr>
          <a:lstStyle/>
          <a:p>
            <a:r>
              <a:rPr lang="en-US" dirty="0" smtClean="0">
                <a:latin typeface="Arial Rounded MT Bold" charset="0"/>
                <a:ea typeface="Arial Rounded MT Bold" charset="0"/>
                <a:cs typeface="Arial Rounded MT Bold" charset="0"/>
              </a:rPr>
              <a:t>2) As a John Jay College student, I promise to respect others and to acknowledge that there are more than 2 gender categories.  I will not make assumptions about people’s gender identities based on how they look. I will ask people what pronoun they prefer.  In order to maintain professionalism, I will educate myself about the different terminologies and concepts in gender studies.</a:t>
            </a:r>
          </a:p>
          <a:p>
            <a:endParaRPr lang="en-US" dirty="0">
              <a:latin typeface="Arial Rounded MT Bold" charset="0"/>
              <a:ea typeface="Arial Rounded MT Bold" charset="0"/>
              <a:cs typeface="Arial Rounded MT Bold" charset="0"/>
            </a:endParaRPr>
          </a:p>
          <a:p>
            <a:r>
              <a:rPr lang="en-US" sz="3200" dirty="0" smtClean="0">
                <a:latin typeface="Arial Rounded MT Bold" charset="0"/>
                <a:ea typeface="Arial Rounded MT Bold" charset="0"/>
                <a:cs typeface="Arial Rounded MT Bold" charset="0"/>
              </a:rPr>
              <a:t>I stand for justice within multiple social issues and equality for all!</a:t>
            </a:r>
            <a:endParaRPr lang="en-US" sz="3200" dirty="0">
              <a:latin typeface="Arial Rounded MT Bold" charset="0"/>
              <a:ea typeface="Arial Rounded MT Bold" charset="0"/>
              <a:cs typeface="Arial Rounded MT Bold" charset="0"/>
            </a:endParaRPr>
          </a:p>
        </p:txBody>
      </p:sp>
    </p:spTree>
    <p:extLst>
      <p:ext uri="{BB962C8B-B14F-4D97-AF65-F5344CB8AC3E}">
        <p14:creationId xmlns:p14="http://schemas.microsoft.com/office/powerpoint/2010/main" val="1972445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69888" y="1300627"/>
            <a:ext cx="9144000" cy="4370708"/>
          </a:xfrm>
        </p:spPr>
        <p:txBody>
          <a:bodyPr>
            <a:noAutofit/>
          </a:bodyPr>
          <a:lstStyle/>
          <a:p>
            <a:r>
              <a:rPr lang="en-US" sz="3200" dirty="0" smtClean="0">
                <a:latin typeface="Arial Rounded MT Bold" charset="0"/>
                <a:ea typeface="Arial Rounded MT Bold" charset="0"/>
                <a:cs typeface="Arial Rounded MT Bold" charset="0"/>
              </a:rPr>
              <a:t>3) Gender affects everyone whether they acknowledge it or not. Intersectionality plays an important role in society since we are all unique within our different social categories. Studying gender issues helps bring justice to minority groups.</a:t>
            </a:r>
            <a:endParaRPr lang="en-US" sz="3200" dirty="0">
              <a:latin typeface="Arial Rounded MT Bold" charset="0"/>
              <a:ea typeface="Arial Rounded MT Bold" charset="0"/>
              <a:cs typeface="Arial Rounded MT Bold" charset="0"/>
            </a:endParaRPr>
          </a:p>
        </p:txBody>
      </p:sp>
    </p:spTree>
    <p:extLst>
      <p:ext uri="{BB962C8B-B14F-4D97-AF65-F5344CB8AC3E}">
        <p14:creationId xmlns:p14="http://schemas.microsoft.com/office/powerpoint/2010/main" val="1605460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69888" y="1300627"/>
            <a:ext cx="9144000" cy="4370708"/>
          </a:xfrm>
        </p:spPr>
        <p:txBody>
          <a:bodyPr>
            <a:noAutofit/>
          </a:bodyPr>
          <a:lstStyle/>
          <a:p>
            <a:r>
              <a:rPr lang="en-US" sz="3200" dirty="0" smtClean="0">
                <a:latin typeface="Arial Rounded MT Bold" charset="0"/>
                <a:ea typeface="Arial Rounded MT Bold" charset="0"/>
                <a:cs typeface="Arial Rounded MT Bold" charset="0"/>
              </a:rPr>
              <a:t>4) Gender studies allows people, especially young impressionable students to open their minds and become aware of the multitude of social issues around them. As children, we are molded according to a close-minded gender binary.  Gender studies allows us to understand that gender is on a spectrum.  Gender studies gives voice to the oppressed.</a:t>
            </a:r>
            <a:endParaRPr lang="en-US" sz="3200" dirty="0">
              <a:latin typeface="Arial Rounded MT Bold" charset="0"/>
              <a:ea typeface="Arial Rounded MT Bold" charset="0"/>
              <a:cs typeface="Arial Rounded MT Bold" charset="0"/>
            </a:endParaRPr>
          </a:p>
        </p:txBody>
      </p:sp>
    </p:spTree>
    <p:extLst>
      <p:ext uri="{BB962C8B-B14F-4D97-AF65-F5344CB8AC3E}">
        <p14:creationId xmlns:p14="http://schemas.microsoft.com/office/powerpoint/2010/main" val="1868325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49340" y="684176"/>
            <a:ext cx="9144000" cy="5295383"/>
          </a:xfrm>
        </p:spPr>
        <p:txBody>
          <a:bodyPr>
            <a:noAutofit/>
          </a:bodyPr>
          <a:lstStyle/>
          <a:p>
            <a:r>
              <a:rPr lang="en-US" dirty="0" smtClean="0">
                <a:latin typeface="Arial Rounded MT Bold" charset="0"/>
                <a:ea typeface="Arial Rounded MT Bold" charset="0"/>
                <a:cs typeface="Arial Rounded MT Bold" charset="0"/>
              </a:rPr>
              <a:t>5) By studying gender, we uphold the following principles:</a:t>
            </a:r>
          </a:p>
          <a:p>
            <a:pPr algn="l"/>
            <a:r>
              <a:rPr lang="en-US" sz="3600" b="1" dirty="0" smtClean="0">
                <a:latin typeface="Arial Rounded MT Bold" charset="0"/>
                <a:ea typeface="Arial Rounded MT Bold" charset="0"/>
                <a:cs typeface="Arial Rounded MT Bold" charset="0"/>
              </a:rPr>
              <a:t>G</a:t>
            </a:r>
            <a:r>
              <a:rPr lang="en-US" sz="2000" dirty="0" smtClean="0">
                <a:latin typeface="Arial Rounded MT Bold" charset="0"/>
                <a:ea typeface="Arial Rounded MT Bold" charset="0"/>
                <a:cs typeface="Arial Rounded MT Bold" charset="0"/>
              </a:rPr>
              <a:t>ender  is not biological but socially constructed and reproduced.</a:t>
            </a:r>
          </a:p>
          <a:p>
            <a:pPr algn="l"/>
            <a:r>
              <a:rPr lang="en-US" sz="3600" b="1" dirty="0" smtClean="0">
                <a:latin typeface="Arial Rounded MT Bold" charset="0"/>
                <a:ea typeface="Arial Rounded MT Bold" charset="0"/>
                <a:cs typeface="Arial Rounded MT Bold" charset="0"/>
              </a:rPr>
              <a:t>E</a:t>
            </a:r>
            <a:r>
              <a:rPr lang="en-US" sz="2000" dirty="0" smtClean="0">
                <a:latin typeface="Arial Rounded MT Bold" charset="0"/>
                <a:ea typeface="Arial Rounded MT Bold" charset="0"/>
                <a:cs typeface="Arial Rounded MT Bold" charset="0"/>
              </a:rPr>
              <a:t>quality should not be based on gender but on the simple fact that you are human.</a:t>
            </a:r>
          </a:p>
          <a:p>
            <a:pPr algn="l"/>
            <a:r>
              <a:rPr lang="en-US" sz="3600" b="1" dirty="0" smtClean="0">
                <a:latin typeface="Arial Rounded MT Bold" charset="0"/>
                <a:ea typeface="Arial Rounded MT Bold" charset="0"/>
                <a:cs typeface="Arial Rounded MT Bold" charset="0"/>
              </a:rPr>
              <a:t>N</a:t>
            </a:r>
            <a:r>
              <a:rPr lang="en-US" sz="2000" dirty="0" smtClean="0">
                <a:latin typeface="Arial Rounded MT Bold" charset="0"/>
                <a:ea typeface="Arial Rounded MT Bold" charset="0"/>
                <a:cs typeface="Arial Rounded MT Bold" charset="0"/>
              </a:rPr>
              <a:t>eutral bathrooms should be provided at all institutions.</a:t>
            </a:r>
          </a:p>
          <a:p>
            <a:pPr algn="l"/>
            <a:r>
              <a:rPr lang="en-US" sz="3600" b="1" dirty="0" smtClean="0">
                <a:latin typeface="Arial Rounded MT Bold" charset="0"/>
                <a:ea typeface="Arial Rounded MT Bold" charset="0"/>
                <a:cs typeface="Arial Rounded MT Bold" charset="0"/>
              </a:rPr>
              <a:t>D</a:t>
            </a:r>
            <a:r>
              <a:rPr lang="en-US" sz="2000" dirty="0" smtClean="0">
                <a:latin typeface="Arial Rounded MT Bold" charset="0"/>
                <a:ea typeface="Arial Rounded MT Bold" charset="0"/>
                <a:cs typeface="Arial Rounded MT Bold" charset="0"/>
              </a:rPr>
              <a:t>iscrimination will not be tolerated.</a:t>
            </a:r>
          </a:p>
          <a:p>
            <a:pPr algn="l"/>
            <a:r>
              <a:rPr lang="en-US" sz="3600" b="1" dirty="0" smtClean="0">
                <a:latin typeface="Arial Rounded MT Bold" charset="0"/>
                <a:ea typeface="Arial Rounded MT Bold" charset="0"/>
                <a:cs typeface="Arial Rounded MT Bold" charset="0"/>
              </a:rPr>
              <a:t>E</a:t>
            </a:r>
            <a:r>
              <a:rPr lang="en-US" sz="2000" dirty="0" smtClean="0">
                <a:latin typeface="Arial Rounded MT Bold" charset="0"/>
                <a:ea typeface="Arial Rounded MT Bold" charset="0"/>
                <a:cs typeface="Arial Rounded MT Bold" charset="0"/>
              </a:rPr>
              <a:t>ducation of our families and friends about the varieties of gender that exist must be part of the work that we do.</a:t>
            </a:r>
          </a:p>
          <a:p>
            <a:pPr algn="l"/>
            <a:r>
              <a:rPr lang="en-US" sz="3600" b="1" dirty="0" smtClean="0">
                <a:latin typeface="Arial Rounded MT Bold" charset="0"/>
                <a:ea typeface="Arial Rounded MT Bold" charset="0"/>
                <a:cs typeface="Arial Rounded MT Bold" charset="0"/>
              </a:rPr>
              <a:t>R</a:t>
            </a:r>
            <a:r>
              <a:rPr lang="en-US" sz="2000" dirty="0" smtClean="0">
                <a:latin typeface="Arial Rounded MT Bold" charset="0"/>
                <a:ea typeface="Arial Rounded MT Bold" charset="0"/>
                <a:cs typeface="Arial Rounded MT Bold" charset="0"/>
              </a:rPr>
              <a:t>espect!  Al humans  should be honored regardless of race, gender, religion, etc.</a:t>
            </a:r>
          </a:p>
          <a:p>
            <a:pPr algn="l"/>
            <a:endParaRPr lang="en-US" sz="2000" dirty="0">
              <a:latin typeface="Arial Rounded MT Bold" charset="0"/>
              <a:ea typeface="Arial Rounded MT Bold" charset="0"/>
              <a:cs typeface="Arial Rounded MT Bold" charset="0"/>
            </a:endParaRPr>
          </a:p>
        </p:txBody>
      </p:sp>
    </p:spTree>
    <p:extLst>
      <p:ext uri="{BB962C8B-B14F-4D97-AF65-F5344CB8AC3E}">
        <p14:creationId xmlns:p14="http://schemas.microsoft.com/office/powerpoint/2010/main" val="342858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21259" y="2050639"/>
            <a:ext cx="9144000" cy="5295383"/>
          </a:xfrm>
        </p:spPr>
        <p:txBody>
          <a:bodyPr>
            <a:noAutofit/>
          </a:bodyPr>
          <a:lstStyle/>
          <a:p>
            <a:r>
              <a:rPr lang="en-US" sz="4000" dirty="0" smtClean="0">
                <a:latin typeface="Arial Rounded MT Bold" charset="0"/>
                <a:ea typeface="Arial Rounded MT Bold" charset="0"/>
                <a:cs typeface="Arial Rounded MT Bold" charset="0"/>
              </a:rPr>
              <a:t>6) Gender studies is an eye-opener. It brings awareness and affirms people about love and respect.</a:t>
            </a:r>
            <a:endParaRPr lang="en-US" sz="4000" dirty="0">
              <a:latin typeface="Arial Rounded MT Bold" charset="0"/>
              <a:ea typeface="Arial Rounded MT Bold" charset="0"/>
              <a:cs typeface="Arial Rounded MT Bold" charset="0"/>
            </a:endParaRPr>
          </a:p>
        </p:txBody>
      </p:sp>
    </p:spTree>
    <p:extLst>
      <p:ext uri="{BB962C8B-B14F-4D97-AF65-F5344CB8AC3E}">
        <p14:creationId xmlns:p14="http://schemas.microsoft.com/office/powerpoint/2010/main" val="19881427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5776" y="1002677"/>
            <a:ext cx="9144000" cy="4596740"/>
          </a:xfrm>
        </p:spPr>
        <p:txBody>
          <a:bodyPr>
            <a:noAutofit/>
          </a:bodyPr>
          <a:lstStyle/>
          <a:p>
            <a:r>
              <a:rPr lang="en-US" dirty="0" smtClean="0">
                <a:latin typeface="Arial Rounded MT Bold" charset="0"/>
                <a:ea typeface="Arial Rounded MT Bold" charset="0"/>
                <a:cs typeface="Arial Rounded MT Bold" charset="0"/>
              </a:rPr>
              <a:t>7) If you don’t understand, you should </a:t>
            </a:r>
            <a:r>
              <a:rPr lang="en-US" dirty="0">
                <a:latin typeface="Arial Rounded MT Bold" charset="0"/>
                <a:ea typeface="Arial Rounded MT Bold" charset="0"/>
                <a:cs typeface="Arial Rounded MT Bold" charset="0"/>
              </a:rPr>
              <a:t>n</a:t>
            </a:r>
            <a:r>
              <a:rPr lang="en-US" dirty="0" smtClean="0">
                <a:latin typeface="Arial Rounded MT Bold" charset="0"/>
                <a:ea typeface="Arial Rounded MT Bold" charset="0"/>
                <a:cs typeface="Arial Rounded MT Bold" charset="0"/>
              </a:rPr>
              <a:t>ever judge the complexities of the world that exists all around you.  To think that things aren’t black and white might be scary; to acknowledge the space in between might be hard. But there is a certain power that comes from learning--- an awakening of the smartest kind.  </a:t>
            </a:r>
          </a:p>
          <a:p>
            <a:endParaRPr lang="en-US" dirty="0" smtClean="0">
              <a:latin typeface="Arial Rounded MT Bold" charset="0"/>
              <a:ea typeface="Arial Rounded MT Bold" charset="0"/>
              <a:cs typeface="Arial Rounded MT Bold" charset="0"/>
            </a:endParaRPr>
          </a:p>
          <a:p>
            <a:r>
              <a:rPr lang="en-US" dirty="0" smtClean="0">
                <a:latin typeface="Arial Rounded MT Bold" charset="0"/>
                <a:ea typeface="Arial Rounded MT Bold" charset="0"/>
                <a:cs typeface="Arial Rounded MT Bold" charset="0"/>
              </a:rPr>
              <a:t>We have chosen </a:t>
            </a:r>
            <a:r>
              <a:rPr lang="en-US" dirty="0">
                <a:latin typeface="Arial Rounded MT Bold" charset="0"/>
                <a:ea typeface="Arial Rounded MT Bold" charset="0"/>
                <a:cs typeface="Arial Rounded MT Bold" charset="0"/>
              </a:rPr>
              <a:t>t</a:t>
            </a:r>
            <a:r>
              <a:rPr lang="en-US" dirty="0" smtClean="0">
                <a:latin typeface="Arial Rounded MT Bold" charset="0"/>
                <a:ea typeface="Arial Rounded MT Bold" charset="0"/>
                <a:cs typeface="Arial Rounded MT Bold" charset="0"/>
              </a:rPr>
              <a:t>o view the world through the space between the links of society’s heavy ass chain. We have conceived of a unique kind of togetherness that has allowed us to see that there is more than meets the eye about gender, about </a:t>
            </a:r>
            <a:r>
              <a:rPr lang="en-US" sz="3600" b="1" dirty="0">
                <a:latin typeface="Arial Rounded MT Bold" charset="0"/>
                <a:ea typeface="Arial Rounded MT Bold" charset="0"/>
                <a:cs typeface="Arial Rounded MT Bold" charset="0"/>
              </a:rPr>
              <a:t>Y</a:t>
            </a:r>
            <a:r>
              <a:rPr lang="en-US" sz="3600" b="1" dirty="0" smtClean="0">
                <a:latin typeface="Arial Rounded MT Bold" charset="0"/>
                <a:ea typeface="Arial Rounded MT Bold" charset="0"/>
                <a:cs typeface="Arial Rounded MT Bold" charset="0"/>
              </a:rPr>
              <a:t>OU</a:t>
            </a:r>
            <a:r>
              <a:rPr lang="en-US" dirty="0" smtClean="0">
                <a:latin typeface="Arial Rounded MT Bold" charset="0"/>
                <a:ea typeface="Arial Rounded MT Bold" charset="0"/>
                <a:cs typeface="Arial Rounded MT Bold" charset="0"/>
              </a:rPr>
              <a:t>, about </a:t>
            </a:r>
            <a:r>
              <a:rPr lang="en-US" sz="3600" b="1" dirty="0" smtClean="0">
                <a:latin typeface="Arial Rounded MT Bold" charset="0"/>
                <a:ea typeface="Arial Rounded MT Bold" charset="0"/>
                <a:cs typeface="Arial Rounded MT Bold" charset="0"/>
              </a:rPr>
              <a:t>ME</a:t>
            </a:r>
            <a:r>
              <a:rPr lang="en-US" dirty="0" smtClean="0">
                <a:latin typeface="Arial Rounded MT Bold" charset="0"/>
                <a:ea typeface="Arial Rounded MT Bold" charset="0"/>
                <a:cs typeface="Arial Rounded MT Bold" charset="0"/>
              </a:rPr>
              <a:t>!</a:t>
            </a:r>
            <a:endParaRPr lang="en-US" dirty="0">
              <a:latin typeface="Arial Rounded MT Bold" charset="0"/>
              <a:ea typeface="Arial Rounded MT Bold" charset="0"/>
              <a:cs typeface="Arial Rounded MT Bold" charset="0"/>
            </a:endParaRPr>
          </a:p>
        </p:txBody>
      </p:sp>
    </p:spTree>
    <p:extLst>
      <p:ext uri="{BB962C8B-B14F-4D97-AF65-F5344CB8AC3E}">
        <p14:creationId xmlns:p14="http://schemas.microsoft.com/office/powerpoint/2010/main" val="19320498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498</Words>
  <Application>Microsoft Macintosh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 Rounded MT Bold</vt:lpstr>
      <vt:lpstr>Calibri</vt:lpstr>
      <vt:lpstr>Calibri Light</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Carmen Kynard</dc:creator>
  <cp:lastModifiedBy>Carmen Kynard</cp:lastModifiedBy>
  <cp:revision>8</cp:revision>
  <dcterms:created xsi:type="dcterms:W3CDTF">2017-05-17T10:18:59Z</dcterms:created>
  <dcterms:modified xsi:type="dcterms:W3CDTF">2017-05-17T10:49:02Z</dcterms:modified>
</cp:coreProperties>
</file>